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4" r:id="rId2"/>
    <p:sldMasterId id="2147483670" r:id="rId3"/>
  </p:sldMasterIdLst>
  <p:notesMasterIdLst>
    <p:notesMasterId r:id="rId20"/>
  </p:notesMasterIdLst>
  <p:sldIdLst>
    <p:sldId id="264" r:id="rId4"/>
    <p:sldId id="277" r:id="rId5"/>
    <p:sldId id="268" r:id="rId6"/>
    <p:sldId id="267" r:id="rId7"/>
    <p:sldId id="273" r:id="rId8"/>
    <p:sldId id="275" r:id="rId9"/>
    <p:sldId id="274" r:id="rId10"/>
    <p:sldId id="271" r:id="rId11"/>
    <p:sldId id="269" r:id="rId12"/>
    <p:sldId id="270" r:id="rId13"/>
    <p:sldId id="278" r:id="rId14"/>
    <p:sldId id="279" r:id="rId15"/>
    <p:sldId id="280" r:id="rId16"/>
    <p:sldId id="272" r:id="rId17"/>
    <p:sldId id="276" r:id="rId18"/>
    <p:sldId id="266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3" autoAdjust="0"/>
    <p:restoredTop sz="94549" autoAdjust="0"/>
  </p:normalViewPr>
  <p:slideViewPr>
    <p:cSldViewPr snapToGrid="0" snapToObjects="1">
      <p:cViewPr>
        <p:scale>
          <a:sx n="132" d="100"/>
          <a:sy n="13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30D2D-C9C0-0A43-9CDA-FD1C7392E3E9}" type="datetimeFigureOut">
              <a:rPr lang="de-DE" smtClean="0"/>
              <a:t>20.02.25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56D2-8CC5-134D-95EB-4AA507CEEB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692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60F7E426-9BFE-B841-8E63-CF10C88CC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5730F1C-C70B-6C4F-868B-5A625A265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52923">
            <a:off x="7430924" y="2364304"/>
            <a:ext cx="2018889" cy="2024732"/>
          </a:xfrm>
          <a:prstGeom prst="ellipse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lIns="36000" tIns="144000" rIns="0" bIns="36000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 ein Störer mit Text zu dem Thema.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46731A96-8EDA-E842-AE3E-9978AAEF8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69EDD2FA-DF5A-1248-93FE-DD382C81A0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21950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6EDF304B-3327-8C44-A4B7-1BCFF6F9F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813" y="2769832"/>
            <a:ext cx="5202406" cy="3195961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4" name="Diagrammplatzhalter 23">
            <a:extLst>
              <a:ext uri="{FF2B5EF4-FFF2-40B4-BE49-F238E27FC236}">
                <a16:creationId xmlns:a16="http://schemas.microsoft.com/office/drawing/2014/main" id="{A71B0928-53ED-164C-8F03-423FAF7A29FC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474781" y="2769832"/>
            <a:ext cx="5202406" cy="31959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6CB41462-1ECF-3446-99E1-B6E5DDE89C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517" y="742821"/>
            <a:ext cx="9801213" cy="240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E637541-5426-4AD9-BABE-273597567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44353C7D-6483-4338-8AEA-B8001C7AD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37CEFE-C114-453C-9289-7D496179F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F3EA48-B78C-422E-BD18-C82F830CBC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263666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60B66336-BF5E-8245-80B7-232CB0EF20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0" y="139113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8F642210-2E21-6941-9934-1603D01B8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8208" y="2760955"/>
            <a:ext cx="5200361" cy="3200168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6" name="Diagrammplatzhalter 23">
            <a:extLst>
              <a:ext uri="{FF2B5EF4-FFF2-40B4-BE49-F238E27FC236}">
                <a16:creationId xmlns:a16="http://schemas.microsoft.com/office/drawing/2014/main" id="{9A6098AD-330D-9146-95E5-B514A33D1A1B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23430" y="2760955"/>
            <a:ext cx="5200361" cy="3200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04190856-CD1D-4B4F-A34F-AD3B332CD2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431" y="743374"/>
            <a:ext cx="9807530" cy="2677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23D65E0-846B-4FC9-BFE1-D7C0A88E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364A709-2246-44B2-8DDB-390C3A94F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3CF07B8A-8182-432B-9929-32B0B122CB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2593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BA624F1E-5E9F-4DBD-9471-BC4B310E3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02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5196B87F-BC24-C64A-8D28-271EA4F4B9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1" y="1384189"/>
            <a:ext cx="9798738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D67773A1-FF38-F34A-B0D5-E82EFE78F5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77001" y="2769833"/>
            <a:ext cx="5191567" cy="3204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3040423D-3398-EF4E-866B-C22545923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833"/>
            <a:ext cx="5191569" cy="3204784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CF15E6-663E-A848-8D63-D271510438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8008"/>
            <a:ext cx="9798738" cy="2455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587BD7E-5D8F-498B-A4A3-8EF69C382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5ACB15-E86B-4808-9840-CB0CB2AC1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2816DA9-A624-42F4-B35A-95055D661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AF013E61-374A-4B2D-B4D0-898DDB054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132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/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77CFBD75-255E-1A41-BB4D-9E1D224A2F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2" y="1476381"/>
            <a:ext cx="518525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</a:t>
            </a:r>
            <a:br>
              <a:rPr lang="de-DE" b="1" dirty="0"/>
            </a:br>
            <a:r>
              <a:rPr lang="de-DE" b="1" dirty="0"/>
              <a:t>mehrere Zeilen läuft.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9DF890E-DFC6-794A-AD1C-1B4030D1C3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2667768"/>
            <a:ext cx="5194043" cy="2060590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2D28491-8FC9-4F4C-B3B1-4D831002C8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3" y="5102795"/>
            <a:ext cx="5202835" cy="86094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18" name="Bildplatzhalter 21">
            <a:extLst>
              <a:ext uri="{FF2B5EF4-FFF2-40B4-BE49-F238E27FC236}">
                <a16:creationId xmlns:a16="http://schemas.microsoft.com/office/drawing/2014/main" id="{9AEE2DBB-40AF-714D-B115-DA1245EA99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3318" y="1476381"/>
            <a:ext cx="5194043" cy="4502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6F59BE16-8F3F-CF4E-B5DF-726ACCB5C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6136"/>
            <a:ext cx="9798738" cy="2473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C87A343-07F9-415E-B370-C36C6D5FC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7DFE4FF2-162E-4C77-90BD-A8EF18F56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4CCAD25-A977-4F34-B15D-69B78E2AFA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F5C2DA42-16AD-4887-88CD-997CB3D84B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2686508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1">
            <a:extLst>
              <a:ext uri="{FF2B5EF4-FFF2-40B4-BE49-F238E27FC236}">
                <a16:creationId xmlns:a16="http://schemas.microsoft.com/office/drawing/2014/main" id="{63B2AF04-555B-7344-9313-9898A01CCD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639" y="1995854"/>
            <a:ext cx="2543454" cy="3970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21">
            <a:extLst>
              <a:ext uri="{FF2B5EF4-FFF2-40B4-BE49-F238E27FC236}">
                <a16:creationId xmlns:a16="http://schemas.microsoft.com/office/drawing/2014/main" id="{14C8BC8E-C997-844E-B4C0-7AFD1361AB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78125" y="1995854"/>
            <a:ext cx="2543454" cy="3970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107D4587-2E1E-5C42-8E79-C85AE2A0F1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0422" y="2760785"/>
            <a:ext cx="5206939" cy="188155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017CE37D-21D8-8D45-8FFB-30E32C30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0424" y="4879731"/>
            <a:ext cx="5206938" cy="107820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24E92FF4-E103-5C44-80F9-0FDB5F4E19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1" y="750592"/>
            <a:ext cx="9807531" cy="2956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B21696B-627F-430D-A0CC-6E9930810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4603FDA-2C0F-45C2-BF0B-DE210A4F40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26E8A2A2-4044-4F22-ABFE-8F63D2ECB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6CE3C9D-8862-42A4-9C03-4778F89915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072" y="6037609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800BFA8-CA45-4043-A815-852D7AEE8C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78125" y="6038758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3750180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5499D8D5-7940-9243-A4FB-6E66ACF6F9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0668" y="1995854"/>
            <a:ext cx="5190969" cy="113420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90BBC81-6BED-B44D-BA5A-149B7D3593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598" y="3429000"/>
            <a:ext cx="5190969" cy="2532186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Bildplatzhalter 21">
            <a:extLst>
              <a:ext uri="{FF2B5EF4-FFF2-40B4-BE49-F238E27FC236}">
                <a16:creationId xmlns:a16="http://schemas.microsoft.com/office/drawing/2014/main" id="{9349BE05-3A72-8045-8C57-02C7C6EF7C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3432" y="1995854"/>
            <a:ext cx="5190969" cy="3965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2E881B9-9E77-CA42-A935-D8A3CF8352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4685"/>
            <a:ext cx="9798738" cy="2840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2B7BB8C-95D1-4B8C-B013-F6B62EB48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823B7CD-CF02-4A33-91B6-D8C46BBAC4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23C6408C-BB3C-41C9-B59A-DC61839570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362" y="6034404"/>
            <a:ext cx="5190969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9AC2E0B9-52BB-4DE7-91FE-6706C38A4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3816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0D978528-6A6D-ED4A-AAF6-77DF85D62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597" y="4123592"/>
            <a:ext cx="5199763" cy="1837592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C3ABC3CE-9C0E-7340-85EB-AD55A2C74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7598" y="2769576"/>
            <a:ext cx="5199763" cy="114372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781AF8B-F25D-C74E-9233-093F87431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1" y="2769575"/>
            <a:ext cx="5199763" cy="31916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600"/>
              </a:spcBef>
              <a:buNone/>
              <a:defRPr sz="1600"/>
            </a:lvl1pPr>
          </a:lstStyle>
          <a:p>
            <a:r>
              <a:rPr lang="de-DE" dirty="0"/>
              <a:t>Textbereich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27393F9-CE04-864D-9E49-4C39E1A729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431" y="744687"/>
            <a:ext cx="9807531" cy="2840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4FA04F-E055-464D-A23B-DF4D173634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1C22A6E-52BB-4C1F-B9BE-DE91B69E4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E5676D0-C11A-4655-885D-6D9E2EBEB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838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406BCB8-41B8-EC4F-8B7E-804317A1F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290918"/>
            <a:ext cx="12192000" cy="4006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C784ED6-23B7-B543-85B2-276A6BEB54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599242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09177F0-451E-4A52-BCB6-3904225888C5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5AF3311C-1A34-4243-AA7F-BA6C89C32430}"/>
              </a:ext>
            </a:extLst>
          </p:cNvPr>
          <p:cNvSpPr txBox="1">
            <a:spLocks/>
          </p:cNvSpPr>
          <p:nvPr userDrawn="1"/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defPPr>
              <a:defRPr lang="de-DE"/>
            </a:defPPr>
            <a:lvl1pPr marL="0" algn="l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290FE3-1E38-4C48-907E-9E2C25AEE580}" type="datetime1">
              <a:rPr lang="de-DE" smtClean="0"/>
              <a:pPr/>
              <a:t>20.02.25</a:t>
            </a:fld>
            <a:endParaRPr lang="de-DE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1C761CC-23A6-4D70-9544-CA087B049F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154" y="6034404"/>
            <a:ext cx="11148033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1322886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406BCB8-41B8-EC4F-8B7E-804317A1F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290918"/>
            <a:ext cx="12192000" cy="4006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69EF2B0F-8C07-4646-A2D8-CAA8500C0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" y="5569054"/>
            <a:ext cx="10565737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Bildbeschreibung</a:t>
            </a:r>
            <a:endParaRPr lang="de-DE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C784ED6-23B7-B543-85B2-276A6BEB54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09177F0-451E-4A52-BCB6-3904225888C5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058AAD8-A9D1-4743-B844-9EBDC5D110A7}"/>
              </a:ext>
            </a:extLst>
          </p:cNvPr>
          <p:cNvSpPr/>
          <p:nvPr userDrawn="1"/>
        </p:nvSpPr>
        <p:spPr>
          <a:xfrm>
            <a:off x="6315552" y="6251197"/>
            <a:ext cx="5876448" cy="3344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CA698717-44DB-4D98-A9EF-7C745D804A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9765" y="6294688"/>
            <a:ext cx="5343080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3118762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links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10221449-7C55-4C4F-B8BF-3124EC06F8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800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F7FC2FD7-CAD9-3643-88AD-2C84AA7779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8023" y="1467073"/>
            <a:ext cx="518482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D915C759-68AE-E949-AEDC-6C2AB05F62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8023" y="2769577"/>
            <a:ext cx="5184822" cy="320919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3A68195-E784-BC47-B421-ECF634C7A9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8189" y="753364"/>
            <a:ext cx="3826542" cy="5275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4354CCB-5558-48A3-A531-E1A04B771376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9188442-3CFC-4F42-A29E-37545B4DC9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F9CF163-BF63-40B7-B09C-29D86C548A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439E0374-1FFB-4905-8DBF-46F960F66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4867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22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232C229E-CFC6-4350-9327-522003B3CC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DD62B81-1A73-4122-8AD7-A72448ACA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95DF675-B4C8-45BD-BA97-CE0C8F047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052261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Voll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6AF5427D-36F2-5744-AB49-99C89FECA5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2576" y="0"/>
            <a:ext cx="5709424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78C1FF4-5A6D-A548-AF54-E87B682A1D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BAB9DD2-8C2C-9140-B574-E59A229331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518" y="741839"/>
            <a:ext cx="5185907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7D8DEC5-E0DA-4EC5-8B57-E7C228AB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050D4E7-1304-45CD-9E0D-D4D4CC466C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D89772C-877E-41FE-A68A-14C47E4E49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431" y="6034404"/>
            <a:ext cx="518599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08769E91-2BE7-462C-B1ED-126025576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518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276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se/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44CE882-CE30-3B40-860C-E829BA82C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4F1D500-EEDF-5D45-9F72-99CFAE09FF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517" y="742821"/>
            <a:ext cx="978376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BA26D613-D48B-455A-85EC-686254BCC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517" y="2004646"/>
            <a:ext cx="11157438" cy="3182816"/>
          </a:xfrm>
          <a:prstGeom prst="rect">
            <a:avLst/>
          </a:prstGeom>
        </p:spPr>
        <p:txBody>
          <a:bodyPr lIns="0" tIns="36000"/>
          <a:lstStyle>
            <a:lvl1pPr marL="0" indent="0" algn="ctr">
              <a:lnSpc>
                <a:spcPct val="100000"/>
              </a:lnSpc>
              <a:buNone/>
              <a:defRPr sz="32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kann eine These, ein Zitat oder Ähnliches stehen.</a:t>
            </a:r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sunt</a:t>
            </a:r>
            <a:r>
              <a:rPr lang="de-DE" dirty="0"/>
              <a:t> et </a:t>
            </a:r>
            <a:r>
              <a:rPr lang="de-DE" dirty="0" err="1"/>
              <a:t>endipsum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pratemo</a:t>
            </a:r>
            <a:r>
              <a:rPr lang="de-DE" dirty="0"/>
              <a:t> </a:t>
            </a:r>
            <a:r>
              <a:rPr lang="de-DE" dirty="0" err="1"/>
              <a:t>uptas</a:t>
            </a:r>
            <a:r>
              <a:rPr lang="de-DE" dirty="0"/>
              <a:t> </a:t>
            </a:r>
            <a:r>
              <a:rPr lang="de-DE" dirty="0" err="1"/>
              <a:t>dipsum</a:t>
            </a:r>
            <a:r>
              <a:rPr lang="de-DE" dirty="0"/>
              <a:t>.“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2DF06919-89E5-4472-B2E8-DB4B29FEC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47A5D4AE-A541-4B5B-A537-E5542D83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7469" y="5294171"/>
            <a:ext cx="4673486" cy="8067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buFont typeface="Symbol" panose="05050102010706020507" pitchFamily="18" charset="2"/>
              <a:buChar char="-"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b="1" i="1" dirty="0">
                <a:solidFill>
                  <a:schemeClr val="tx2"/>
                </a:solidFill>
              </a:rPr>
              <a:t>Max Mustermann (2021) </a:t>
            </a:r>
            <a:br>
              <a:rPr lang="de-DE" b="1" i="1" dirty="0">
                <a:solidFill>
                  <a:schemeClr val="tx2"/>
                </a:solidFill>
              </a:rPr>
            </a:br>
            <a:r>
              <a:rPr lang="de-DE" b="1" i="1" dirty="0">
                <a:solidFill>
                  <a:schemeClr val="tx2"/>
                </a:solidFill>
              </a:rPr>
              <a:t>(</a:t>
            </a:r>
            <a:r>
              <a:rPr lang="de-DE" b="1" i="1" dirty="0" err="1">
                <a:solidFill>
                  <a:schemeClr val="tx2"/>
                </a:solidFill>
              </a:rPr>
              <a:t>mgl</a:t>
            </a:r>
            <a:r>
              <a:rPr lang="de-DE" b="1" i="1" dirty="0">
                <a:solidFill>
                  <a:schemeClr val="tx2"/>
                </a:solidFill>
              </a:rPr>
              <a:t>. Platz zur Nennung des Autors/der Quelle)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A30A4E1D-A8BD-4AE6-AF96-B3326E0BB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82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2F82C07-6DE1-F344-86D9-DAA22A3D2E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4FE7671-3EC3-224F-B337-ABA54D728E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605" y="2769576"/>
            <a:ext cx="11148032" cy="3200401"/>
          </a:xfrm>
          <a:prstGeom prst="rect">
            <a:avLst/>
          </a:prstGeom>
        </p:spPr>
        <p:txBody>
          <a:bodyPr lIns="0">
            <a:normAutofit/>
          </a:bodyPr>
          <a:lstStyle>
            <a:lvl1pPr marL="514350" indent="-514350">
              <a:buClr>
                <a:schemeClr val="tx2"/>
              </a:buClr>
              <a:buFont typeface="+mj-lt"/>
              <a:buAutoNum type="arabicPeriod"/>
              <a:defRPr sz="2400" b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F16C3CFB-FE69-6545-885C-4165788BA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43423"/>
            <a:ext cx="9807531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634BD4E-680A-4E19-B1E1-D3FB71928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DF92031C-BE38-408A-BC20-82554C4685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70B8977-8240-4ECD-BA8D-859263BB1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501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403BD62-9AAE-7F46-879F-7A8ED05EB5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0C6FB35F-B078-8044-961B-2F650A3166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Diagrammplatzhalter 23">
            <a:extLst>
              <a:ext uri="{FF2B5EF4-FFF2-40B4-BE49-F238E27FC236}">
                <a16:creationId xmlns:a16="http://schemas.microsoft.com/office/drawing/2014/main" id="{65E1444D-1AF9-410A-A6A0-43D97620A93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474781" y="2760784"/>
            <a:ext cx="5202406" cy="32050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9D3537-02D5-4654-90A3-19C3E08CC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B82E7D4A-CA30-4937-BD9C-853E1C7562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EC58EF76-B80E-4328-BC2C-06220031A7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49B3CF1-443C-4564-8FB7-6CB211E852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1BB9A16A-52DB-4754-8079-3F75B5D19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40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FE5202F2-04B3-4D49-9FC6-7B2C5C7515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C80EF50-F692-4A18-A8DB-11CA78A7FB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8208" y="2769577"/>
            <a:ext cx="5200361" cy="3191546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1" name="Diagrammplatzhalter 23">
            <a:extLst>
              <a:ext uri="{FF2B5EF4-FFF2-40B4-BE49-F238E27FC236}">
                <a16:creationId xmlns:a16="http://schemas.microsoft.com/office/drawing/2014/main" id="{109F0AB7-B6BB-4B76-806A-FE5D8277C29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23430" y="2769577"/>
            <a:ext cx="5200361" cy="3191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6B052AD5-DE99-45E5-9909-A2E90CE96B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9934B73-FF01-4B60-A2C1-32487D0C0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ED832D7-2504-48DA-96D8-785298C310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593" y="6025526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D5A087BE-3CB2-4E62-944B-F8DDBDAA0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873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D933A8-00C1-461E-B40C-B2657A3418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77001" y="2769577"/>
            <a:ext cx="5191567" cy="3213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AC7A2453-FC4C-48C1-ACD7-7C7C75BDBA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140A60AA-7D17-47FA-BBF7-F186C9E20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8CA294A7-7DE0-4ECE-A217-123C534719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D991E86B-72BC-44BE-80CA-11C8D70B7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1D707CD-5090-48D8-ACF5-CD705D029D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57129B52-74EC-4F1A-82FD-C3C784FCD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030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/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D6404973-A7E5-49FB-B90B-0CD3B5B75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A668B703-F1E1-4043-A8AB-94970A2DF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2" y="1476381"/>
            <a:ext cx="518525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</a:t>
            </a:r>
            <a:br>
              <a:rPr lang="de-DE" b="1" dirty="0"/>
            </a:br>
            <a:r>
              <a:rPr lang="de-DE" b="1" dirty="0"/>
              <a:t>mehrere Zeilen läuft.</a:t>
            </a:r>
            <a:endParaRPr lang="de-DE" dirty="0"/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173BCB30-13A3-48A7-9DDD-B29831849B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3" y="5102795"/>
            <a:ext cx="5202835" cy="86094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20" name="Bildplatzhalter 21">
            <a:extLst>
              <a:ext uri="{FF2B5EF4-FFF2-40B4-BE49-F238E27FC236}">
                <a16:creationId xmlns:a16="http://schemas.microsoft.com/office/drawing/2014/main" id="{A2E33AB7-28B1-4C81-B4B1-D6E8C11D16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3318" y="1476381"/>
            <a:ext cx="5194043" cy="4502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B32B2AC3-7E06-4E86-A51E-DF610CECF7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D639AFEE-448B-489D-8E04-C2CD547B71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9CBE364-39B1-4D75-A202-B7F7A3E90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E3647C9-4BE6-4DF4-B3B0-9B716E101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0272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695CB49-51CE-4BE6-B298-88CC2DAA4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CECEAB8F-527A-401C-ABA3-FAB64A6BE3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639" y="1995854"/>
            <a:ext cx="2543454" cy="3970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BCBA297D-F116-480E-BBDB-F42A46CAEE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78125" y="1995854"/>
            <a:ext cx="2543454" cy="3970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B8A6F78A-EBD6-4F9E-9DCB-260CC7D392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0422" y="2760785"/>
            <a:ext cx="5206939" cy="188155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AA7977F0-A4BE-4586-87C7-F42FA7B132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0424" y="4879731"/>
            <a:ext cx="5206938" cy="107820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96BE332B-1F22-4CA8-BE95-7B0FAE61E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AF867608-C468-4051-BBB1-39C22B1C2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175333-247B-425C-8F60-BE1518FECE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072" y="6037609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3756B65-4B85-4FD1-8D3C-3839CCD228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78125" y="6038758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4083160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0D978528-6A6D-ED4A-AAF6-77DF85D62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823" y="3907278"/>
            <a:ext cx="5185022" cy="2053905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C3ABC3CE-9C0E-7340-85EB-AD55A2C74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7600" y="3038039"/>
            <a:ext cx="519976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781AF8B-F25D-C74E-9233-093F87431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638" y="2769577"/>
            <a:ext cx="5199539" cy="3235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600"/>
              </a:spcBef>
              <a:buNone/>
              <a:defRPr sz="1600"/>
            </a:lvl1pPr>
          </a:lstStyle>
          <a:p>
            <a:r>
              <a:rPr lang="de-DE" dirty="0"/>
              <a:t>Textbereich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27B93628-5CF3-4A22-9955-B96BD1AE2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2D84D960-B3FB-47E0-863D-B650E7F367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7A516F84-AF18-47B3-A7D3-67F8845E5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1121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3431" y="1491449"/>
            <a:ext cx="11159584" cy="3806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69EF2B0F-8C07-4646-A2D8-CAA8500C0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297" y="5366552"/>
            <a:ext cx="11162548" cy="60565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Bildbeschreibung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F456F27E-B3C5-42D1-ADE7-4D1500C1D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AE28275E-9F01-46AB-B419-EC3470E98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741F0D4F-7EE0-4B20-8360-4BE8604890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639" y="6034404"/>
            <a:ext cx="1116254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A335CA81-98AC-4B53-8EBF-2E304176A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5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Fokus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15A0E-B306-7340-A5C3-043234B68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7" name="Textplatzhalter 7">
            <a:extLst>
              <a:ext uri="{FF2B5EF4-FFF2-40B4-BE49-F238E27FC236}">
                <a16:creationId xmlns:a16="http://schemas.microsoft.com/office/drawing/2014/main" id="{B19F4576-4A35-4FD0-B298-96677A3FB5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5872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4E7118B-E20F-4053-A036-BE29FAA390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D2C9BD5D-32EA-4724-AA80-9DED5DFF27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4207203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links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6F34096C-70FB-458B-AEB6-16939A2E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2ABBF87-C11A-4DC9-A2FB-288658D4B2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8023" y="735956"/>
            <a:ext cx="3844146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18A936F6-6A00-41C9-9C1E-B1710ABB38F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67072"/>
            <a:ext cx="6096000" cy="539092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7B2B8F8B-EA89-4AB7-AAA2-05987ECFD0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8023" y="1467073"/>
            <a:ext cx="518482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48D2F5B-7214-40AA-846E-DC0F0EBA5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8023" y="2769577"/>
            <a:ext cx="5184822" cy="320919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7148FDA-ADBC-40FB-9225-2504B4364A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184822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922CFD8-CBFF-4424-9AAF-EEAE9E189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802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5848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Voll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2218377-B16C-4ADE-9254-11AE7F7B17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5062BE4E-EFB8-4E09-8BF8-F6A351C5E27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2576" y="1469492"/>
            <a:ext cx="5709424" cy="538850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52A041DA-1614-4AED-8C45-8166F744F6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3AB106B3-4AE8-4E3C-AA5A-475711E29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C36D524-CAD5-4671-8A80-68C200CE10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7FAB2470-AC9A-41E0-9801-3B29CCA6E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7855" y="6034404"/>
            <a:ext cx="5191569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72D043A-FC61-4F9C-AC95-866611FB5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0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eigen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9AFAE9-3AA6-ED47-8416-9A8C4416F2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411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999182-371D-BA4A-A2D5-B547351F5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02C99D7-65BF-4586-A00E-BC048649D47D}"/>
              </a:ext>
            </a:extLst>
          </p:cNvPr>
          <p:cNvCxnSpPr>
            <a:cxnSpLocks/>
          </p:cNvCxnSpPr>
          <p:nvPr userDrawn="1"/>
        </p:nvCxnSpPr>
        <p:spPr>
          <a:xfrm>
            <a:off x="0" y="729762"/>
            <a:ext cx="83966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0DD2E7E-2DE8-49A6-8A34-248F2114932D}"/>
              </a:ext>
            </a:extLst>
          </p:cNvPr>
          <p:cNvCxnSpPr>
            <a:cxnSpLocks/>
          </p:cNvCxnSpPr>
          <p:nvPr userDrawn="1"/>
        </p:nvCxnSpPr>
        <p:spPr>
          <a:xfrm>
            <a:off x="8396654" y="697832"/>
            <a:ext cx="0" cy="4806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7C6C2283-29B0-4F33-AE35-3B5A7EF02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78DCDD0-3693-403A-96AD-55E172535B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0115D0F2-BEFD-4174-8000-2A6C4FD74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605D841-6F7D-489C-B0FF-DAF2A91D6ADB}"/>
              </a:ext>
            </a:extLst>
          </p:cNvPr>
          <p:cNvCxnSpPr>
            <a:cxnSpLocks/>
          </p:cNvCxnSpPr>
          <p:nvPr userDrawn="1"/>
        </p:nvCxnSpPr>
        <p:spPr>
          <a:xfrm>
            <a:off x="1828800" y="5462955"/>
            <a:ext cx="65678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a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D752C10-3DE1-A442-B6B9-3003175FE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47FCFAF-83A5-4DD0-9ED1-AA4C8A491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das nächste Kapitel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D6582C-2B17-40CF-A0CB-19BE175BC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333912"/>
            <a:ext cx="2394752" cy="929164"/>
          </a:xfrm>
          <a:prstGeom prst="rect">
            <a:avLst/>
          </a:prstGeom>
        </p:spPr>
      </p:pic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A3A68E7C-6E27-4ED0-B836-D31A9EDF63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F81942-DAFD-4553-BF35-D14697C3C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42FE0EA9-83C9-4571-BCE3-F8D1C3808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150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BF587E22-291E-0E45-A5CD-292399E38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41548"/>
            <a:ext cx="9040617" cy="5212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Vielen Dank für Ihre Aufmerksamkeit!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46914BE9-DCB8-F747-8591-1070CC427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5093270"/>
            <a:ext cx="9040617" cy="5212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Name | Kontaktinformationen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60F7E426-9BFE-B841-8E63-CF10C88CC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627" y="6339679"/>
            <a:ext cx="9085007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Datum</a:t>
            </a:r>
          </a:p>
        </p:txBody>
      </p:sp>
    </p:spTree>
    <p:extLst>
      <p:ext uri="{BB962C8B-B14F-4D97-AF65-F5344CB8AC3E}">
        <p14:creationId xmlns:p14="http://schemas.microsoft.com/office/powerpoint/2010/main" val="307021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/Voll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6AF5427D-36F2-5744-AB49-99C89FECA5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2576" y="0"/>
            <a:ext cx="5709424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78C1FF4-5A6D-A548-AF54-E87B682A1D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BAB9DD2-8C2C-9140-B574-E59A229331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518" y="741839"/>
            <a:ext cx="5185907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7D8DEC5-E0DA-4EC5-8B57-E7C228AB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050D4E7-1304-45CD-9E0D-D4D4CC466C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D89772C-877E-41FE-A68A-14C47E4E49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431" y="6034404"/>
            <a:ext cx="518599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08769E91-2BE7-462C-B1ED-126025576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518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279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se/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4F1D500-EEDF-5D45-9F72-99CFAE09FF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517" y="742821"/>
            <a:ext cx="9783763" cy="240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C19F89-57D8-C94C-9355-8CF08B330A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517" y="2004646"/>
            <a:ext cx="11157438" cy="3182816"/>
          </a:xfrm>
          <a:prstGeom prst="rect">
            <a:avLst/>
          </a:prstGeom>
        </p:spPr>
        <p:txBody>
          <a:bodyPr lIns="0" tIns="36000"/>
          <a:lstStyle>
            <a:lvl1pPr marL="0" indent="0" algn="ctr">
              <a:lnSpc>
                <a:spcPct val="100000"/>
              </a:lnSpc>
              <a:buNone/>
              <a:defRPr sz="32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kann eine These, ein Zitat oder Ähnliches stehen.</a:t>
            </a:r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sunt</a:t>
            </a:r>
            <a:r>
              <a:rPr lang="de-DE" dirty="0"/>
              <a:t> et </a:t>
            </a:r>
            <a:r>
              <a:rPr lang="de-DE" dirty="0" err="1"/>
              <a:t>endipsum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pratemo</a:t>
            </a:r>
            <a:r>
              <a:rPr lang="de-DE" dirty="0"/>
              <a:t> </a:t>
            </a:r>
            <a:r>
              <a:rPr lang="de-DE" dirty="0" err="1"/>
              <a:t>uptas</a:t>
            </a:r>
            <a:r>
              <a:rPr lang="de-DE" dirty="0"/>
              <a:t> </a:t>
            </a:r>
            <a:r>
              <a:rPr lang="de-DE" dirty="0" err="1"/>
              <a:t>dipsum</a:t>
            </a:r>
            <a:r>
              <a:rPr lang="de-DE" dirty="0"/>
              <a:t>.“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4F90252-D3A9-4F32-84E0-E600A7C24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F967CFFC-AE87-44FD-8C20-A7F372B3E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2056F4E-484E-49F7-A71D-CA1FB7FEA6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297C7A5-4B54-4635-BB86-59B91F9349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7469" y="5294171"/>
            <a:ext cx="4673486" cy="8067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buFont typeface="Symbol" panose="05050102010706020507" pitchFamily="18" charset="2"/>
              <a:buChar char="-"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b="1" i="1" dirty="0">
                <a:solidFill>
                  <a:schemeClr val="tx2"/>
                </a:solidFill>
              </a:rPr>
              <a:t>Max Mustermann (2021) </a:t>
            </a:r>
            <a:br>
              <a:rPr lang="de-DE" b="1" i="1" dirty="0">
                <a:solidFill>
                  <a:schemeClr val="tx2"/>
                </a:solidFill>
              </a:rPr>
            </a:br>
            <a:r>
              <a:rPr lang="de-DE" b="1" i="1" dirty="0">
                <a:solidFill>
                  <a:schemeClr val="tx2"/>
                </a:solidFill>
              </a:rPr>
              <a:t>(</a:t>
            </a:r>
            <a:r>
              <a:rPr lang="de-DE" b="1" i="1" dirty="0" err="1">
                <a:solidFill>
                  <a:schemeClr val="tx2"/>
                </a:solidFill>
              </a:rPr>
              <a:t>mgl</a:t>
            </a:r>
            <a:r>
              <a:rPr lang="de-DE" b="1" i="1" dirty="0">
                <a:solidFill>
                  <a:schemeClr val="tx2"/>
                </a:solidFill>
              </a:rPr>
              <a:t>. Platz zur Nennung des Autors/der Quelle)</a:t>
            </a:r>
          </a:p>
        </p:txBody>
      </p:sp>
    </p:spTree>
    <p:extLst>
      <p:ext uri="{BB962C8B-B14F-4D97-AF65-F5344CB8AC3E}">
        <p14:creationId xmlns:p14="http://schemas.microsoft.com/office/powerpoint/2010/main" val="242179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F33C14F2-7500-7E41-8F50-BA82B7E187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603" y="1374881"/>
            <a:ext cx="9810005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4FE7671-3EC3-224F-B337-ABA54D728E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691" y="2760954"/>
            <a:ext cx="11148032" cy="3222595"/>
          </a:xfrm>
          <a:prstGeom prst="rect">
            <a:avLst/>
          </a:prstGeom>
        </p:spPr>
        <p:txBody>
          <a:bodyPr lIns="0">
            <a:normAutofit/>
          </a:bodyPr>
          <a:lstStyle>
            <a:lvl1pPr marL="514350" indent="-514350">
              <a:buClr>
                <a:schemeClr val="tx2"/>
              </a:buClr>
              <a:buFont typeface="+mj-lt"/>
              <a:buAutoNum type="arabicPeriod"/>
              <a:defRPr sz="2400" b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635061-B703-5D4F-A78E-26870CCFA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430" y="743424"/>
            <a:ext cx="9810178" cy="2474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062F8C4-DEBC-48C2-A180-F1A6208F9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61CE3FF-77A5-45E8-B008-627C9924FA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88360D66-1006-4356-980A-28041A4EF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14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6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83" r:id="rId3"/>
    <p:sldLayoutId id="2147483668" r:id="rId4"/>
    <p:sldLayoutId id="2147483662" r:id="rId5"/>
    <p:sldLayoutId id="2147483669" r:id="rId6"/>
    <p:sldLayoutId id="2147483699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90415D1A-64C7-4714-BF9B-88FB96EEC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3045A0-A5E9-49F3-9414-443F38FDC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80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8" r:id="rId11"/>
    <p:sldLayoutId id="2147483695" r:id="rId12"/>
    <p:sldLayoutId id="2147483696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AA3CD42-A164-4245-8172-04C188B1C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5431" t="24724" r="10393" b="55293"/>
          <a:stretch/>
        </p:blipFill>
        <p:spPr>
          <a:xfrm>
            <a:off x="3719744" y="0"/>
            <a:ext cx="8472256" cy="128379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72CAD6F-5183-0140-8567-01F04533F9DB}"/>
              </a:ext>
            </a:extLst>
          </p:cNvPr>
          <p:cNvSpPr/>
          <p:nvPr userDrawn="1"/>
        </p:nvSpPr>
        <p:spPr>
          <a:xfrm>
            <a:off x="0" y="0"/>
            <a:ext cx="8538437" cy="1283793"/>
          </a:xfrm>
          <a:prstGeom prst="rect">
            <a:avLst/>
          </a:prstGeom>
          <a:gradFill>
            <a:gsLst>
              <a:gs pos="0">
                <a:schemeClr val="tx2"/>
              </a:gs>
              <a:gs pos="32000">
                <a:schemeClr val="tx2"/>
              </a:gs>
              <a:gs pos="61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E2F793-CE50-0542-A539-516B182C0AB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682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292FA1-644E-44AC-BCA6-4F6BCEFC5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Computersimulationen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2A779F-DA5E-4F4A-BA82-02F1D8C341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Umsetzung in Container-Strukturen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C12818-778E-6D0C-BAC9-8F67EBA5A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3092" y="3429001"/>
            <a:ext cx="2143105" cy="168953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7AB26EB-7D7F-C0E6-FCE8-B5A4BF538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3033" y="3429001"/>
            <a:ext cx="1689538" cy="168953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296E5EF-1670-BF49-D967-A725F25B11B4}"/>
              </a:ext>
            </a:extLst>
          </p:cNvPr>
          <p:cNvSpPr txBox="1"/>
          <p:nvPr/>
        </p:nvSpPr>
        <p:spPr>
          <a:xfrm>
            <a:off x="6799071" y="5156411"/>
            <a:ext cx="1291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Docker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71E47F8-44DA-1633-C201-061044769AE6}"/>
              </a:ext>
            </a:extLst>
          </p:cNvPr>
          <p:cNvSpPr txBox="1"/>
          <p:nvPr/>
        </p:nvSpPr>
        <p:spPr>
          <a:xfrm>
            <a:off x="8868732" y="5156410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/>
              <a:t>Podman</a:t>
            </a:r>
            <a:endParaRPr lang="de-DE" b="1" u="sng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DC47593-0361-F556-FD30-FD4F4AD38D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627" y="6339679"/>
            <a:ext cx="9085007" cy="184934"/>
          </a:xfrm>
        </p:spPr>
        <p:txBody>
          <a:bodyPr/>
          <a:lstStyle/>
          <a:p>
            <a:r>
              <a:rPr lang="de-DE" dirty="0"/>
              <a:t>Computersimulationen | Noah Heger, Noel Marks | </a:t>
            </a:r>
            <a:fld id="{0563EA59-788D-D346-AA3A-332F42D34759}" type="datetime4">
              <a:rPr lang="de-DE" smtClean="0"/>
              <a:pPr/>
              <a:t>20. Februar 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592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950A6C4D-DDC7-08C4-3BFB-C82A46A33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154" y="1280113"/>
            <a:ext cx="9798738" cy="898559"/>
          </a:xfrm>
        </p:spPr>
        <p:txBody>
          <a:bodyPr>
            <a:normAutofit/>
          </a:bodyPr>
          <a:lstStyle/>
          <a:p>
            <a:r>
              <a:rPr lang="de-DE" sz="2400" u="sng" dirty="0"/>
              <a:t>Ostwald-Reifung </a:t>
            </a:r>
          </a:p>
          <a:p>
            <a:r>
              <a:rPr lang="de-DE" sz="2400" dirty="0"/>
              <a:t>Das Python-Skript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AD3626-A193-85C8-BB2A-0736BEF9E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13" y="3429000"/>
            <a:ext cx="11143940" cy="282424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849117FB-B448-2145-5182-42BDF4A516A6}"/>
              </a:ext>
            </a:extLst>
          </p:cNvPr>
          <p:cNvSpPr txBox="1"/>
          <p:nvPr/>
        </p:nvSpPr>
        <p:spPr>
          <a:xfrm>
            <a:off x="523430" y="2306072"/>
            <a:ext cx="5572569" cy="1122927"/>
          </a:xfrm>
          <a:prstGeom prst="rect">
            <a:avLst/>
          </a:prstGeom>
        </p:spPr>
        <p:txBody>
          <a:bodyPr lIns="0" rtlCol="0">
            <a:normAutofit/>
          </a:bodyPr>
          <a:lstStyle/>
          <a:p>
            <a:pPr marL="321750" indent="-28575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de-DE" sz="1500" dirty="0"/>
              <a:t>Python wird zur genaueren Analyse der resultierenden  SVG-Simulationsdateien verwendet.</a:t>
            </a:r>
          </a:p>
          <a:p>
            <a:pPr marL="321750" indent="-28575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de-DE" sz="1500" b="0" kern="1200" dirty="0">
                <a:latin typeface="+mn-lt"/>
                <a:ea typeface="+mn-ea"/>
                <a:cs typeface="+mn-cs"/>
              </a:rPr>
              <a:t>Für ein Label der Wahl werden die jeweils benachbarten Labels untersucht.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D306818-C025-0752-B34D-6D4F149C36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3431" y="748008"/>
            <a:ext cx="9798738" cy="24552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Analyse der Simulation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843D8E-9826-40C0-383E-13A7D43B5D9F}"/>
              </a:ext>
            </a:extLst>
          </p:cNvPr>
          <p:cNvSpPr txBox="1"/>
          <p:nvPr/>
        </p:nvSpPr>
        <p:spPr>
          <a:xfrm>
            <a:off x="6104616" y="2263606"/>
            <a:ext cx="5572569" cy="1122927"/>
          </a:xfrm>
          <a:prstGeom prst="rect">
            <a:avLst/>
          </a:prstGeom>
        </p:spPr>
        <p:txBody>
          <a:bodyPr lIns="0" rtlCol="0">
            <a:normAutofit/>
          </a:bodyPr>
          <a:lstStyle/>
          <a:p>
            <a:pPr marL="321750" indent="-28575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de-DE" sz="1500" dirty="0"/>
              <a:t>Python wird auch verwendet, um die Positionen des gewünschten Labels für alle Zeitschritte zu extrahieren.</a:t>
            </a:r>
          </a:p>
          <a:p>
            <a:pPr marL="321750" indent="-28575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de-DE" sz="1500" b="0" kern="1200" dirty="0">
                <a:latin typeface="+mn-lt"/>
                <a:ea typeface="+mn-ea"/>
                <a:cs typeface="+mn-cs"/>
              </a:rPr>
              <a:t>Diese Informationen werden verwendet, um temporäre SVGs mit diesen Positionen zu erzeugen.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7EA66D97-8136-5592-5DD3-45BA33560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3872B059-3DA1-9603-DD4F-4056B3082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637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3309E-B129-BB5C-6C24-D81CEDD6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FCE9B6E-28D6-984A-60FE-E4C457189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12" y="1100667"/>
            <a:ext cx="20331095" cy="5152581"/>
          </a:xfrm>
          <a:prstGeom prst="rect">
            <a:avLst/>
          </a:prstGeom>
        </p:spPr>
      </p:pic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157A5964-47B1-AF75-20EF-38A74110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6FCF9BCD-6BDE-8D80-21A5-61DDC71AE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967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D5A49-88A8-D4C5-5ABA-C35351D1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63459C9-7D9A-959C-6DF2-E4707BF6A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68388" y="1185600"/>
            <a:ext cx="20331095" cy="5152581"/>
          </a:xfrm>
          <a:prstGeom prst="rect">
            <a:avLst/>
          </a:prstGeom>
        </p:spPr>
      </p:pic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75186E53-AB76-B36E-F286-78032FFDB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A9955275-E9DE-73C5-E6F9-1F1B40590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135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5BA27-4D27-3D6B-E80A-6462F058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A3B055-135E-F1CC-A937-909A44520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10372" y="1151733"/>
            <a:ext cx="20331095" cy="5152581"/>
          </a:xfrm>
          <a:prstGeom prst="rect">
            <a:avLst/>
          </a:prstGeom>
        </p:spPr>
      </p:pic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1FCE65-66B4-0376-2448-D6B211AF5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5199D801-EC79-7DFE-88FD-20516E677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6289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melaps_ostwald_ripening.mp4">
            <a:hlinkClick r:id="" action="ppaction://media"/>
            <a:extLst>
              <a:ext uri="{FF2B5EF4-FFF2-40B4-BE49-F238E27FC236}">
                <a16:creationId xmlns:a16="http://schemas.microsoft.com/office/drawing/2014/main" id="{082D9291-73CC-8EFE-790F-68DFBE4BC5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97" r="2399"/>
          <a:stretch/>
        </p:blipFill>
        <p:spPr>
          <a:xfrm>
            <a:off x="6095999" y="2439912"/>
            <a:ext cx="5435601" cy="32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A08146-4964-C27D-B146-4136086021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276" y="1469492"/>
            <a:ext cx="5189149" cy="708536"/>
          </a:xfrm>
        </p:spPr>
        <p:txBody>
          <a:bodyPr>
            <a:normAutofit/>
          </a:bodyPr>
          <a:lstStyle/>
          <a:p>
            <a:r>
              <a:rPr lang="de-DE" dirty="0"/>
              <a:t>Das Rust-Skript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BEA95D-F560-D663-2253-0D00623C9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3518" y="741839"/>
            <a:ext cx="5185907" cy="357009"/>
          </a:xfrm>
        </p:spPr>
        <p:txBody>
          <a:bodyPr>
            <a:normAutofit/>
          </a:bodyPr>
          <a:lstStyle/>
          <a:p>
            <a:r>
              <a:rPr lang="de-DE" dirty="0"/>
              <a:t>Analyse der Simulation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7F7AAB8-9646-E28E-DC32-52909B798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856" y="2439912"/>
            <a:ext cx="5191569" cy="3213832"/>
          </a:xfrm>
        </p:spPr>
        <p:txBody>
          <a:bodyPr/>
          <a:lstStyle/>
          <a:p>
            <a:r>
              <a:rPr lang="de-DE" noProof="0" dirty="0"/>
              <a:t>Rust wird für die CPU intensiven Aufgaben genutzt.</a:t>
            </a:r>
          </a:p>
          <a:p>
            <a:r>
              <a:rPr lang="de-DE" dirty="0"/>
              <a:t>Zuerst werden die mit Python generierten SVGs in 8K Resolution PNGs (7680x4320 </a:t>
            </a:r>
            <a:r>
              <a:rPr lang="de-DE" dirty="0" err="1"/>
              <a:t>px</a:t>
            </a:r>
            <a:r>
              <a:rPr lang="de-DE" dirty="0"/>
              <a:t>) umgewandelt.</a:t>
            </a:r>
          </a:p>
          <a:p>
            <a:r>
              <a:rPr lang="de-DE" dirty="0"/>
              <a:t>Diese werden im folgenden Schritt in Videosegmente von jeweils 10 s Länge umgewandelt.</a:t>
            </a:r>
          </a:p>
          <a:p>
            <a:r>
              <a:rPr lang="de-DE" noProof="0" dirty="0"/>
              <a:t>Die Segmente werden daraufhin zu einem Video zusammengeschnitten.</a:t>
            </a:r>
          </a:p>
          <a:p>
            <a:r>
              <a:rPr lang="de-DE" dirty="0"/>
              <a:t>Die Videobearbeitung wird hier mit </a:t>
            </a:r>
            <a:r>
              <a:rPr lang="de-DE" dirty="0" err="1"/>
              <a:t>FFmpeg</a:t>
            </a:r>
            <a:r>
              <a:rPr lang="de-DE" dirty="0"/>
              <a:t> durchgeführt.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E93ECEF-AFB0-8154-517D-CAFC6366F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D53D7B01-7D17-4445-F34B-0E4BAABE5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400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CBB8A1-BCEA-E6F4-46C0-B099897B97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276" y="1469491"/>
            <a:ext cx="5189149" cy="226705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de-DE" u="sng" dirty="0"/>
              <a:t>Random Walk</a:t>
            </a:r>
          </a:p>
          <a:p>
            <a:pPr algn="ctr">
              <a:lnSpc>
                <a:spcPct val="110000"/>
              </a:lnSpc>
            </a:pPr>
            <a:r>
              <a:rPr lang="de-DE" dirty="0"/>
              <a:t>Automatisierte Distanz</a:t>
            </a:r>
            <a:r>
              <a:rPr lang="de-DE" noProof="1"/>
              <a:t>ermittelung</a:t>
            </a:r>
            <a:r>
              <a:rPr lang="de-DE" dirty="0"/>
              <a:t> durch Analyse mit Python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22F9BA-63E2-FBB5-C0F3-72757A40BC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Analyse der Simulation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B41D44-24E0-98EE-5A7B-B59C407A9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27549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F879C08-0F11-EF63-7EF5-10A93F9453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E60E3CC-63B9-9177-B2EC-32C4A9934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0091" y="366613"/>
            <a:ext cx="5828391" cy="3369930"/>
          </a:xfrm>
          <a:prstGeom prst="rect">
            <a:avLst/>
          </a:prstGeom>
        </p:spPr>
      </p:pic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4DD05C6-682A-B661-AAF4-D76E6B633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723347"/>
              </p:ext>
            </p:extLst>
          </p:nvPr>
        </p:nvGraphicFramePr>
        <p:xfrm>
          <a:off x="1645424" y="3801635"/>
          <a:ext cx="8128002" cy="2479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856548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172045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737590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114776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76573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43211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br>
                        <a:rPr lang="de-DE" dirty="0">
                          <a:effectLst/>
                        </a:rPr>
                      </a:br>
                      <a:endParaRPr lang="de-DE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</a:rPr>
                        <a:t>100K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</a:rPr>
                        <a:t>150K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</a:rPr>
                        <a:t>200K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</a:rPr>
                        <a:t>250K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</a:rPr>
                        <a:t>50K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72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</a:rPr>
                        <a:t>run_1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40.690669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18.234499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14.022437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28.473952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25.417564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17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</a:rPr>
                        <a:t>run_2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25.713450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13.336147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21.439481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33.547527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26.761347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3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</a:rPr>
                        <a:t>run_3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17.090447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20.020351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14.806814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35.320704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18.445670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</a:rPr>
                        <a:t>run_4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</a:rPr>
                        <a:t>34.273788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53.469912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22.799211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32.629197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39.022116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</a:rPr>
                        <a:t>run_5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</a:rPr>
                        <a:t>36.899112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27.956644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15.562358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26.354270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</a:rPr>
                        <a:t>45.636795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22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36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69558E2-A301-4EE7-A3A9-CF45353A5B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7C5932-56FC-4969-9BAC-C58C57430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Noah Heger | Noel Marks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CA608F-5E1E-41C1-B308-DDFD23A97B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Computersimulationen | Noah Heger, Noel Marks | </a:t>
            </a:r>
            <a:fld id="{0563EA59-788D-D346-AA3A-332F42D34759}" type="datetime4">
              <a:rPr lang="de-DE" smtClean="0"/>
              <a:pPr/>
              <a:t>20. Februar 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11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51B3C-8930-EA52-3CB9-1BC931899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B9C8D6-4580-9D48-8B28-3F94C4A729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276" y="1469492"/>
            <a:ext cx="5189149" cy="70853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Ostwald-Reifung und Random Walk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619983-2CFD-A66D-C487-BF94D694A8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3518" y="741839"/>
            <a:ext cx="5185907" cy="357009"/>
          </a:xfrm>
        </p:spPr>
        <p:txBody>
          <a:bodyPr>
            <a:normAutofit/>
          </a:bodyPr>
          <a:lstStyle/>
          <a:p>
            <a:r>
              <a:rPr lang="de-DE" dirty="0"/>
              <a:t>Versuch N2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9881A3D-AC4E-E1D3-FC85-F0A4509E71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856" y="2439911"/>
            <a:ext cx="5191569" cy="3898269"/>
          </a:xfrm>
        </p:spPr>
        <p:txBody>
          <a:bodyPr>
            <a:normAutofit/>
          </a:bodyPr>
          <a:lstStyle/>
          <a:p>
            <a:r>
              <a:rPr lang="de-DE" noProof="0" dirty="0"/>
              <a:t>Basierend auf dem Paper von </a:t>
            </a:r>
            <a:r>
              <a:rPr lang="de-DE" b="0" i="0" u="none" strike="noStrike" baseline="0" dirty="0"/>
              <a:t>Jan Philipp </a:t>
            </a:r>
            <a:r>
              <a:rPr lang="de-DE" b="0" i="0" u="none" strike="noStrike" baseline="0" dirty="0" err="1"/>
              <a:t>Meyburg</a:t>
            </a:r>
            <a:r>
              <a:rPr lang="de-DE" b="0" i="0" u="none" strike="noStrike" baseline="0" dirty="0"/>
              <a:t> und Detlef </a:t>
            </a:r>
            <a:r>
              <a:rPr lang="de-DE" b="0" i="0" u="none" strike="noStrike" baseline="0" dirty="0" err="1"/>
              <a:t>Diesing</a:t>
            </a:r>
            <a:endParaRPr lang="de-DE" b="0" i="0" u="none" strike="noStrike" baseline="0" dirty="0"/>
          </a:p>
          <a:p>
            <a:r>
              <a:rPr lang="de-DE" noProof="0" dirty="0"/>
              <a:t>Ostwald-Reifung</a:t>
            </a:r>
          </a:p>
          <a:p>
            <a:pPr lvl="1"/>
            <a:r>
              <a:rPr lang="de-DE" sz="1600" noProof="0" dirty="0"/>
              <a:t>Simulation einer </a:t>
            </a:r>
            <a:r>
              <a:rPr lang="de-DE" sz="1600" noProof="0" dirty="0" err="1"/>
              <a:t>fcc</a:t>
            </a:r>
            <a:r>
              <a:rPr lang="de-DE" sz="1600" noProof="0" dirty="0"/>
              <a:t> (111) Silberoberfläche</a:t>
            </a:r>
          </a:p>
          <a:p>
            <a:pPr lvl="1"/>
            <a:r>
              <a:rPr lang="de-DE" sz="1600" noProof="0" dirty="0"/>
              <a:t>Adsorption von Silberatomen auf die Silberoberfläche</a:t>
            </a:r>
          </a:p>
          <a:p>
            <a:pPr lvl="1"/>
            <a:r>
              <a:rPr lang="de-DE" sz="1600" dirty="0"/>
              <a:t>Drei Phasen: Deposition, Temperaturerhöhung und Reifung</a:t>
            </a:r>
            <a:endParaRPr lang="de-DE" sz="1600" noProof="0" dirty="0"/>
          </a:p>
          <a:p>
            <a:pPr lvl="1"/>
            <a:r>
              <a:rPr lang="de-DE" sz="1600" noProof="0" dirty="0"/>
              <a:t>Parameter: Zellgröße, </a:t>
            </a:r>
            <a:r>
              <a:rPr lang="de-DE" sz="1600" dirty="0"/>
              <a:t>Anfangstemperatur und Endtemperatur</a:t>
            </a:r>
            <a:endParaRPr lang="de-DE" sz="1600" b="0" i="0" u="none" strike="noStrike" baseline="0" dirty="0"/>
          </a:p>
          <a:p>
            <a:r>
              <a:rPr lang="de-DE" dirty="0"/>
              <a:t>Random Walk</a:t>
            </a:r>
          </a:p>
          <a:p>
            <a:pPr lvl="1"/>
            <a:r>
              <a:rPr lang="de-DE" sz="1600" b="0" i="0" u="none" strike="noStrike" baseline="0" dirty="0"/>
              <a:t>Adsorption eines einzelnen Silberatoms</a:t>
            </a:r>
          </a:p>
          <a:p>
            <a:pPr lvl="1"/>
            <a:r>
              <a:rPr lang="de-DE" sz="1600" b="0" i="0" u="none" strike="noStrike" baseline="0" dirty="0"/>
              <a:t>Parameter: </a:t>
            </a:r>
            <a:r>
              <a:rPr lang="de-DE" sz="1600" b="0" i="0" u="none" strike="noStrike" baseline="0" noProof="0" dirty="0"/>
              <a:t>Temperatur, Zellgröße</a:t>
            </a:r>
            <a:endParaRPr lang="de-DE" sz="1600" b="0" i="0" u="none" strike="noStrike" baseline="0" dirty="0"/>
          </a:p>
          <a:p>
            <a:pPr marL="457200" lvl="1" indent="0">
              <a:buNone/>
            </a:pPr>
            <a:endParaRPr lang="de-DE" sz="1600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FA11F9D6-C205-BCEE-C65B-05DBDD0B9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3DF17EE-EF30-6DDD-7BEB-2D8866F08F24}"/>
              </a:ext>
            </a:extLst>
          </p:cNvPr>
          <p:cNvSpPr txBox="1"/>
          <p:nvPr/>
        </p:nvSpPr>
        <p:spPr>
          <a:xfrm>
            <a:off x="5772149" y="5688331"/>
            <a:ext cx="582580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[Jan Philipp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Meyburg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and Detlef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Diesing</a:t>
            </a:r>
            <a:r>
              <a:rPr lang="en-US" sz="1050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Journal of Chemical Education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2017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94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(9), 1225-1231]</a:t>
            </a:r>
          </a:p>
          <a:p>
            <a:endParaRPr lang="de-DE" dirty="0"/>
          </a:p>
        </p:txBody>
      </p:sp>
      <p:pic>
        <p:nvPicPr>
          <p:cNvPr id="11" name="Grafik 1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0D29508D-E84A-3EC0-9E92-5BE0A95E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2446186"/>
            <a:ext cx="5838501" cy="3305645"/>
          </a:xfrm>
          <a:prstGeom prst="rect">
            <a:avLst/>
          </a:prstGeom>
        </p:spPr>
      </p:pic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25277A85-0085-49B9-1308-2E8FFDB78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859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A96133B-179A-B30F-7EF8-8AA85B450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 in Docker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A27B3B-3524-C922-134C-68ED140C9F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Wie Container-Strukturen aufgebaut werden!</a:t>
            </a:r>
          </a:p>
        </p:txBody>
      </p:sp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F5AB3FBD-9650-6916-1329-6E6545C0A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B29A73-1CD3-CDC6-8D5F-B9B7530C7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170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1A8B1D-44EA-D163-D550-95C0CB0B5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Wie Applikationen containerisiert werden können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874647-3FBB-5095-D77E-D5672E2C96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Dockerfile</a:t>
            </a:r>
            <a:r>
              <a:rPr lang="de-DE" dirty="0"/>
              <a:t> ist der Bauplan</a:t>
            </a:r>
          </a:p>
          <a:p>
            <a:pPr lvl="1"/>
            <a:r>
              <a:rPr lang="de-DE" sz="1600" dirty="0"/>
              <a:t>Erster Teil ist ein Grundbaustein: „</a:t>
            </a:r>
            <a:r>
              <a:rPr lang="de-DE" sz="1600" dirty="0" err="1"/>
              <a:t>From</a:t>
            </a:r>
            <a:r>
              <a:rPr lang="de-DE" sz="1600" dirty="0"/>
              <a:t>“</a:t>
            </a:r>
          </a:p>
          <a:p>
            <a:pPr lvl="1"/>
            <a:r>
              <a:rPr lang="de-DE" sz="1600" dirty="0"/>
              <a:t>„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scratch</a:t>
            </a:r>
            <a:r>
              <a:rPr lang="de-DE" sz="1600" dirty="0"/>
              <a:t>“, kein Grundbaustein</a:t>
            </a:r>
          </a:p>
          <a:p>
            <a:r>
              <a:rPr lang="de-DE" dirty="0"/>
              <a:t>Aus </a:t>
            </a:r>
            <a:r>
              <a:rPr lang="de-DE" dirty="0" err="1"/>
              <a:t>Dockerfile</a:t>
            </a:r>
            <a:r>
              <a:rPr lang="de-DE" dirty="0"/>
              <a:t> wird das Image gebaut</a:t>
            </a:r>
          </a:p>
          <a:p>
            <a:pPr lvl="1"/>
            <a:r>
              <a:rPr lang="de-DE" sz="1600" dirty="0"/>
              <a:t>Die „Run“ Kommandos werden bei diesem Schritt aufgebaut</a:t>
            </a:r>
          </a:p>
          <a:p>
            <a:pPr lvl="1"/>
            <a:r>
              <a:rPr lang="de-DE" sz="1600" dirty="0"/>
              <a:t>Image besteht aus verschiedenen </a:t>
            </a:r>
            <a:r>
              <a:rPr lang="de-DE" sz="1600" dirty="0" err="1"/>
              <a:t>Layers</a:t>
            </a:r>
            <a:endParaRPr lang="de-DE" sz="1600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9E8E2B-DD93-18A5-8810-F0A72FADD5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433" y="4728359"/>
            <a:ext cx="5202835" cy="123538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3200" b="1" dirty="0"/>
              <a:t>Der Container wird aus dem Image ausgeführt</a:t>
            </a:r>
          </a:p>
        </p:txBody>
      </p:sp>
      <p:pic>
        <p:nvPicPr>
          <p:cNvPr id="11" name="Bildplatzhalter 10" descr="Ein Bild, das Text, Screenshot, Display, Schrift enthält.&#10;&#10;Automatisch generierte Beschreibung">
            <a:extLst>
              <a:ext uri="{FF2B5EF4-FFF2-40B4-BE49-F238E27FC236}">
                <a16:creationId xmlns:a16="http://schemas.microsoft.com/office/drawing/2014/main" id="{598D4075-F634-6F3E-BA44-7476AAC6640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054" r="1054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300BB2F-1976-7C51-DAA3-382BECD500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Einführung in Docker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4771D2-A411-DD4D-12AC-F136A5927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B5064263-A0BD-67AB-3D86-E95361848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51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8ACAD2E-C031-D66B-6985-61C4587773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Der Container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07ADE2-9D93-B554-5684-D43C750D95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de-DE" dirty="0"/>
              <a:t>Ein Container ist eine Standard-Softwareeinheit, die den Code und alle seine Abhängigkeiten verpackt.</a:t>
            </a:r>
          </a:p>
          <a:p>
            <a:r>
              <a:rPr lang="de-DE" dirty="0"/>
              <a:t>Er sorgt dafür, dass die Anwendung schnell und zuverlässig in verschiedenen Computerumgebungen läuft.</a:t>
            </a:r>
          </a:p>
          <a:p>
            <a:r>
              <a:rPr lang="de-DE" dirty="0"/>
              <a:t>Ein Container enthält alles, was für die Ausführung einer Anwendung erforderlich ist, einschließlich:</a:t>
            </a:r>
          </a:p>
          <a:p>
            <a:pPr lvl="1"/>
            <a:r>
              <a:rPr lang="de-DE" sz="1600" dirty="0"/>
              <a:t>Code</a:t>
            </a:r>
          </a:p>
          <a:p>
            <a:pPr lvl="1"/>
            <a:r>
              <a:rPr lang="de-DE" sz="1600" dirty="0"/>
              <a:t>Abhängigkeiten</a:t>
            </a:r>
          </a:p>
          <a:p>
            <a:pPr lvl="1"/>
            <a:r>
              <a:rPr lang="de-DE" sz="1600" dirty="0"/>
              <a:t>System-Werkzeuge</a:t>
            </a:r>
          </a:p>
          <a:p>
            <a:pPr lvl="1"/>
            <a:r>
              <a:rPr lang="de-DE" sz="1600" dirty="0"/>
              <a:t>System-Bibliotheken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497096-DD26-AB7E-4D52-825659CDF6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Einführung in Docker</a:t>
            </a:r>
          </a:p>
          <a:p>
            <a:endParaRPr lang="de-DE" dirty="0"/>
          </a:p>
        </p:txBody>
      </p:sp>
      <p:pic>
        <p:nvPicPr>
          <p:cNvPr id="10" name="Grafik 9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BDB12DA-100A-A8E0-D9C5-A06A2204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276" y="2402958"/>
            <a:ext cx="5192633" cy="39352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260CDD5-38A6-34CD-622C-6DE4A7C00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00553"/>
            <a:ext cx="7772400" cy="2841269"/>
          </a:xfrm>
          <a:prstGeom prst="rect">
            <a:avLst/>
          </a:prstGeom>
        </p:spPr>
      </p:pic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D37D06E7-F411-CD7F-F287-E2DC2E3E2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7" name="Foliennummernplatzhalter 4">
            <a:extLst>
              <a:ext uri="{FF2B5EF4-FFF2-40B4-BE49-F238E27FC236}">
                <a16:creationId xmlns:a16="http://schemas.microsoft.com/office/drawing/2014/main" id="{E3BA45BF-D309-7EAE-68B7-5E1A0F18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23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88F136C-6B12-D9A5-951B-0803600FF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2576" y="1596992"/>
            <a:ext cx="5709424" cy="3664016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514D34-8191-BCDF-F77C-FB67858E6D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276" y="1469492"/>
            <a:ext cx="5189149" cy="708536"/>
          </a:xfrm>
        </p:spPr>
        <p:txBody>
          <a:bodyPr>
            <a:normAutofit/>
          </a:bodyPr>
          <a:lstStyle/>
          <a:p>
            <a:r>
              <a:rPr lang="de-DE" sz="1900" i="1"/>
              <a:t>Wie die Container-Struktur die Betriebszeit und die Größe der Simulationen beeinflusst.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FEE1B0-0863-4C6B-AC24-DE7A13DA82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3518" y="741839"/>
            <a:ext cx="5185907" cy="357009"/>
          </a:xfrm>
        </p:spPr>
        <p:txBody>
          <a:bodyPr>
            <a:normAutofit/>
          </a:bodyPr>
          <a:lstStyle/>
          <a:p>
            <a:r>
              <a:rPr lang="de-DE" dirty="0"/>
              <a:t>Einführung in Docker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F69867-D450-7203-B28A-FB33F8F4E8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</p:spPr>
        <p:txBody>
          <a:bodyPr>
            <a:normAutofit/>
          </a:bodyPr>
          <a:lstStyle/>
          <a:p>
            <a:r>
              <a:rPr lang="de-DE" dirty="0"/>
              <a:t>Jeder laufende Container benötigt einen CPU-Core und ~500 MB an Speicher</a:t>
            </a:r>
          </a:p>
          <a:p>
            <a:r>
              <a:rPr lang="de-DE" dirty="0"/>
              <a:t>Es können beliebig viele Container gleichzeitig laufen</a:t>
            </a:r>
          </a:p>
          <a:p>
            <a:r>
              <a:rPr lang="de-DE" dirty="0"/>
              <a:t>Random Walk Container ist in wenigen Minuten fertig</a:t>
            </a:r>
          </a:p>
          <a:p>
            <a:r>
              <a:rPr lang="de-DE" dirty="0"/>
              <a:t>Ostwald Reifung hängt von den Simulationsbedingungen ab</a:t>
            </a:r>
          </a:p>
          <a:p>
            <a:r>
              <a:rPr lang="de-DE" dirty="0"/>
              <a:t>Benchmark auf MacBook Air mit M2 Chip</a:t>
            </a: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19751F59-16DD-C402-B6ED-93756075E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518" y="6338181"/>
            <a:ext cx="1047657" cy="2474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290FE3-1E38-4C48-907E-9E2C25AEE580}" type="datetime1">
              <a:rPr lang="de-DE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20.02.25</a:t>
            </a:fld>
            <a:endParaRPr lang="de-DE" sz="1100"/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C4AE5E84-72F9-CC42-CF57-2330A75E8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707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0F24B76-F1BC-7332-43C6-A3B58A5FFC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0668" y="1995854"/>
            <a:ext cx="5190969" cy="1134206"/>
          </a:xfrm>
        </p:spPr>
        <p:txBody>
          <a:bodyPr>
            <a:normAutofit/>
          </a:bodyPr>
          <a:lstStyle/>
          <a:p>
            <a:r>
              <a:rPr lang="de-DE" i="1" dirty="0"/>
              <a:t>Neben Docker gibt es auch noch andere Software, um Applikationen in Container zu verpacken.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A59E297-B24A-4395-EBBE-F3F17025F7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598" y="3429000"/>
            <a:ext cx="5190969" cy="2532186"/>
          </a:xfrm>
        </p:spPr>
        <p:txBody>
          <a:bodyPr>
            <a:normAutofit/>
          </a:bodyPr>
          <a:lstStyle/>
          <a:p>
            <a:r>
              <a:rPr lang="de-DE" noProof="0" dirty="0" err="1"/>
              <a:t>Podman</a:t>
            </a:r>
            <a:r>
              <a:rPr lang="de-DE" noProof="0" dirty="0"/>
              <a:t> ist eine frei verfügbare alternative</a:t>
            </a:r>
          </a:p>
          <a:p>
            <a:r>
              <a:rPr lang="de-DE" noProof="0" dirty="0"/>
              <a:t>Ist Docker sehr ähnlich aufgebaut</a:t>
            </a:r>
          </a:p>
          <a:p>
            <a:r>
              <a:rPr lang="de-DE" noProof="0" dirty="0"/>
              <a:t>Neuer und auf Sicherheit ausgelegt</a:t>
            </a:r>
          </a:p>
          <a:p>
            <a:r>
              <a:rPr lang="de-DE" noProof="0" dirty="0"/>
              <a:t>Schwierigkeiten für Beginner:</a:t>
            </a:r>
            <a:br>
              <a:rPr lang="de-DE" noProof="0" dirty="0"/>
            </a:br>
            <a:r>
              <a:rPr lang="de-DE" noProof="0" dirty="0"/>
              <a:t>weniger vorhandene Dokumentation</a:t>
            </a:r>
          </a:p>
          <a:p>
            <a:endParaRPr lang="de-DE" noProof="0" dirty="0"/>
          </a:p>
        </p:txBody>
      </p:sp>
      <p:pic>
        <p:nvPicPr>
          <p:cNvPr id="9" name="Grafik 8" descr="Ein Bild, das Clipart, Cartoon, Grafiken, Grafikdesign enthält.&#10;&#10;Automatisch generierte Beschreibung">
            <a:extLst>
              <a:ext uri="{FF2B5EF4-FFF2-40B4-BE49-F238E27FC236}">
                <a16:creationId xmlns:a16="http://schemas.microsoft.com/office/drawing/2014/main" id="{8093CB64-D6A4-8E37-FEF8-92C2F968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2" y="3070100"/>
            <a:ext cx="5190969" cy="1816840"/>
          </a:xfrm>
          <a:prstGeom prst="rect">
            <a:avLst/>
          </a:prstGeom>
          <a:noFill/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F5AA4D-5CDC-C69C-E2D0-6E4AC03DC7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3431" y="744685"/>
            <a:ext cx="9798738" cy="284015"/>
          </a:xfrm>
        </p:spPr>
        <p:txBody>
          <a:bodyPr>
            <a:normAutofit/>
          </a:bodyPr>
          <a:lstStyle/>
          <a:p>
            <a:r>
              <a:rPr lang="de-DE" dirty="0"/>
              <a:t>Einführung in Docker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E084E5CB-0A59-74A2-1D73-8986A27B4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07E4228B-C62F-E9B7-85D0-06949A55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076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A9986E1-2B85-7C4A-BDF7-748E862AC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Analyse der Simulation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A30AE6-8667-BC33-B045-974C5FB9D2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Programmieren</a:t>
            </a:r>
          </a:p>
        </p:txBody>
      </p:sp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2635A7D4-18BF-1923-00F0-F602BBE6F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FBBEC1-D2B6-90C0-36E4-F08579A53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</p:spPr>
        <p:txBody>
          <a:bodyPr/>
          <a:lstStyle/>
          <a:p>
            <a:fld id="{CE4F77AF-5FC3-3742-9B04-C4967E118F6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710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EC6FC6-E8E9-148F-963B-BECB4299D3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Automatische Ausführung bei Containerstart durch Bash-Skript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E487FE-62BF-33AE-8A40-D2D9A4B398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Analyse der Simulation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BD1A26-A06E-1278-092B-A3CD2162E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ACE9DED-0578-1CCF-0CD8-9F192873C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Beim Ausführen des Containers wird automatisch das dazugehörige Bash-Skript ausgeführt.</a:t>
            </a:r>
          </a:p>
          <a:p>
            <a:r>
              <a:rPr lang="de-DE" dirty="0"/>
              <a:t>Das Bash-Skript besteht hier aus einer Folge von Befehlen, die in einem Bash-Terminal ausgeführt werden können.</a:t>
            </a:r>
          </a:p>
          <a:p>
            <a:r>
              <a:rPr lang="de-DE" dirty="0"/>
              <a:t>Das Bash-Skript führt nacheinander die erforderlichen Terminal-Befehle aus.</a:t>
            </a:r>
          </a:p>
          <a:p>
            <a:r>
              <a:rPr lang="de-DE" dirty="0"/>
              <a:t>Um stehts temporäre Dateien zu löschen wurde Error Handling hinzugefügt.</a:t>
            </a:r>
          </a:p>
          <a:p>
            <a:r>
              <a:rPr lang="de-DE" dirty="0"/>
              <a:t>Die Skripte für Random Walk und Ostwald Reifung unterscheiden sich.</a:t>
            </a:r>
          </a:p>
        </p:txBody>
      </p:sp>
      <p:pic>
        <p:nvPicPr>
          <p:cNvPr id="14" name="Grafik 1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A5F23C54-03E4-F11A-1477-E56791F1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80"/>
          <a:stretch/>
        </p:blipFill>
        <p:spPr>
          <a:xfrm>
            <a:off x="6844103" y="0"/>
            <a:ext cx="4522101" cy="6856459"/>
          </a:xfrm>
          <a:prstGeom prst="rect">
            <a:avLst/>
          </a:prstGeom>
        </p:spPr>
      </p:pic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FD38CB22-2433-ACBC-42FD-78DF86DF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</p:spPr>
        <p:txBody>
          <a:bodyPr/>
          <a:lstStyle/>
          <a:p>
            <a:fld id="{03290FE3-1E38-4C48-907E-9E2C25AEE580}" type="datetime1">
              <a:rPr lang="de-DE" smtClean="0"/>
              <a:t>20.02.25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3353503"/>
      </p:ext>
    </p:extLst>
  </p:cSld>
  <p:clrMapOvr>
    <a:masterClrMapping/>
  </p:clrMapOvr>
</p:sld>
</file>

<file path=ppt/theme/theme1.xml><?xml version="1.0" encoding="utf-8"?>
<a:theme xmlns:a="http://schemas.openxmlformats.org/drawingml/2006/main" name="Allgemeine 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2.xml><?xml version="1.0" encoding="utf-8"?>
<a:theme xmlns:a="http://schemas.openxmlformats.org/drawingml/2006/main" name="Inhaltsfolien (Schlicht)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DF5886AA-A43E-B246-BD49-51AE21586EFF}"/>
    </a:ext>
  </a:extLst>
</a:theme>
</file>

<file path=ppt/theme/theme3.xml><?xml version="1.0" encoding="utf-8"?>
<a:theme xmlns:a="http://schemas.openxmlformats.org/drawingml/2006/main" name="Inhaltsfolien (Schmuck)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92C61122-91CB-9C49-B978-D45E0BE0A61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607</Words>
  <Application>Microsoft Macintosh PowerPoint</Application>
  <PresentationFormat>Breitbild</PresentationFormat>
  <Paragraphs>144</Paragraphs>
  <Slides>16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Calibri</vt:lpstr>
      <vt:lpstr>Helvetica</vt:lpstr>
      <vt:lpstr>Roboto</vt:lpstr>
      <vt:lpstr>Symbol</vt:lpstr>
      <vt:lpstr>Wingdings</vt:lpstr>
      <vt:lpstr>Allgemeine Folien</vt:lpstr>
      <vt:lpstr>Inhaltsfolien (Schlicht)</vt:lpstr>
      <vt:lpstr>Inhaltsfolien (Schmuck)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Noel Marks</cp:lastModifiedBy>
  <cp:revision>96</cp:revision>
  <dcterms:created xsi:type="dcterms:W3CDTF">2020-12-09T14:30:18Z</dcterms:created>
  <dcterms:modified xsi:type="dcterms:W3CDTF">2025-02-20T11:01:09Z</dcterms:modified>
</cp:coreProperties>
</file>